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1695" cy="6858000"/>
  <p:notesSz cx="6858000" cy="12191695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theme" Target="theme/them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"/>
          <p:cNvSpPr/>
          <p:nvPr/>
        </p:nvSpPr>
        <p:spPr>
          <a:xfrm>
            <a:off x="822960" y="1874520"/>
            <a:ext cx="1005840" cy="64008"/>
          </a:xfrm>
          <a:prstGeom prst="rect">
            <a:avLst/>
          </a:prstGeom>
          <a:solidFill>
            <a:srgbClr val="FF6A00"/>
          </a:solidFill>
          <a:ln>
            <a:noFill/>
          </a:ln>
        </p:spPr>
        <p:txBody>
          <a:bodyPr/>
          <a:lstStyle/>
          <a:p/>
        </p:txBody>
      </p:sp>
      <p:sp>
        <p:nvSpPr>
          <p:cNvPr id="3" name="cover-title"/>
          <p:cNvSpPr txBox="1"/>
          <p:nvPr/>
        </p:nvSpPr>
        <p:spPr>
          <a:xfrm>
            <a:off x="822960" y="2240280"/>
            <a:ext cx="10545775" cy="173736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3600" b="1" dirty="0">
                <a:solidFill>
                  <a:srgbClr val="1F2328"/>
                </a:solidFill>
                <a:latin typeface="+mn-lt"/>
                <a:ea typeface="+mn-ea"/>
              </a:rPr>
              <a:t>新会员集卡助力赢好礼</a:t>
            </a:r>
          </a:p>
        </p:txBody>
      </p:sp>
      <p:sp>
        <p:nvSpPr>
          <p:cNvPr id="4" name="cover-sub"/>
          <p:cNvSpPr txBox="1"/>
          <p:nvPr/>
        </p:nvSpPr>
        <p:spPr>
          <a:xfrm>
            <a:off x="822960" y="4114800"/>
            <a:ext cx="10545775" cy="54864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dirty="0">
                <a:solidFill>
                  <a:srgbClr val="6A737D"/>
                </a:solidFill>
                <a:latin typeface="+mn-lt"/>
                <a:ea typeface="+mn-ea"/>
              </a:rPr>
              <a:t>商业地产 · 拉新</a:t>
            </a:r>
          </a:p>
        </p:txBody>
      </p:sp>
      <p:sp>
        <p:nvSpPr>
          <p:cNvPr id="5" name="cover-foot"/>
          <p:cNvSpPr txBox="1"/>
          <p:nvPr/>
        </p:nvSpPr>
        <p:spPr>
          <a:xfrm>
            <a:off x="822960" y="5806440"/>
            <a:ext cx="10545775" cy="4572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24好玩 · 2026-08-23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执行排期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graphicFrame>
        <p:nvGraphicFramePr>
          <p:cNvPr id="4" name="table"/>
          <p:cNvGraphicFramePr>
            <a:graphicFrameLocks noGrp="1"/>
          </p:cNvGraphicFramePr>
          <p:nvPr/>
        </p:nvGraphicFramePr>
        <p:xfrm>
          <a:off x="822960" y="1481328"/>
          <a:ext cx="10545775" cy="1978152"/>
        </p:xfrm>
        <a:graphic>
          <a:graphicData uri="http://schemas.openxmlformats.org/drawingml/2006/table">
            <a:tbl>
              <a:tblPr firstRow="1" bandRow="1"/>
              <a:tblGrid>
                <a:gridCol w="1476409"/>
                <a:gridCol w="1898240"/>
                <a:gridCol w="7171127"/>
              </a:tblGrid>
              <a:tr h="310896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阶段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时间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动作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预热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活动上线前1-2周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公众号预告、门店物料铺设、活动页提前上线做关注预约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引爆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活动期7天左右（参考同类商户中位周期）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集中投放，分享助力机制驱动裂变，可设置排行榜或限时加成刺激传播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收口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活动结束后1周内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奖品核销跟进、新增会员数据导出、复购触达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10/15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取自 24好玩 线上活动的真实中位数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平台基准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graphicFrame>
        <p:nvGraphicFramePr>
          <p:cNvPr id="5" name="table"/>
          <p:cNvGraphicFramePr>
            <a:graphicFrameLocks noGrp="1"/>
          </p:cNvGraphicFramePr>
          <p:nvPr/>
        </p:nvGraphicFramePr>
        <p:xfrm>
          <a:off x="822960" y="1700784"/>
          <a:ext cx="10545775" cy="1908048"/>
        </p:xfrm>
        <a:graphic>
          <a:graphicData uri="http://schemas.openxmlformats.org/drawingml/2006/table">
            <a:tbl>
              <a:tblPr firstRow="1" bandRow="1"/>
              <a:tblGrid>
                <a:gridCol w="5272888"/>
                <a:gridCol w="2952817"/>
                <a:gridCol w="2320071"/>
              </a:tblGrid>
              <a:tr h="310896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指标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中位数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样本量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抽奖活动的总中奖率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75.8%（P25–P75 36.5–100）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n=223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奖池档位数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3（P25–P75 2–4.5）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n=348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活动周期（天，含首尾）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7（P25–P75 4–9）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n=348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单场参与人数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65.3（P25–P75 22–204）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n=342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11/15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同行参考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card-0"/>
          <p:cNvSpPr/>
          <p:nvPr/>
        </p:nvSpPr>
        <p:spPr>
          <a:xfrm>
            <a:off x="822960" y="1481328"/>
            <a:ext cx="5144872" cy="1664208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某商场开业 · 助力赢无门槛代金券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commercial-property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同为商业地产助力裂变拉新案例，20位好友成团赢盲盒+代金券的机制与本方案目标高度一致，且有真实参与42,531次的数据可参考。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https://www.24haowan.com/cases/mall-opening-boost</a:t>
            </a:r>
          </a:p>
        </p:txBody>
      </p:sp>
      <p:sp>
        <p:nvSpPr>
          <p:cNvPr id="5" name="card-1"/>
          <p:cNvSpPr/>
          <p:nvPr/>
        </p:nvSpPr>
        <p:spPr>
          <a:xfrm>
            <a:off x="6223864" y="1481328"/>
            <a:ext cx="5144872" cy="1664208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新世界百货徐东店 · 全民砍价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commercial-property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全民砍价在商业地产场景的真实交付案例，验证了助力类玩法在该行业的可行性与传播力。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https://www.24haowan.com/cases/nwds-xudong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12/15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上线前检查清单（1/2）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bullets"/>
          <p:cNvSpPr txBox="1"/>
          <p:nvPr/>
        </p:nvSpPr>
        <p:spPr>
          <a:xfrm>
            <a:off x="822960" y="1481328"/>
            <a:ext cx="10545775" cy="277672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 marL="266700" indent="-266700"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确认所有奖品概率之和≤100%，余量落入安慰奖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确认大奖库存少、主力奖库存厚，并开启库存耗尽自动替换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确认每档奖品的概率×预计参与人次不超过库存，避免中途抽空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确认关注公众号为参与前置门槛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确认单人助力次数上限与每日参与次数上限已设置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确认防刷奖档位已开至严格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确认黑白名单机制已配置，异常账号可即时拉黑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确认到店核销的门店侧动员和核销流程已就绪</a:t>
            </a:r>
          </a:p>
        </p:txBody>
      </p:sp>
      <p:sp>
        <p:nvSpPr>
          <p:cNvPr id="5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13/15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上线前检查清单（2/2）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bullets"/>
          <p:cNvSpPr txBox="1"/>
          <p:nvPr/>
        </p:nvSpPr>
        <p:spPr>
          <a:xfrm>
            <a:off x="822960" y="1481328"/>
            <a:ext cx="10545775" cy="728472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 marL="266700" indent="-266700"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确认活动起止时间、抽奖概率公示等合规事项已按当地法规确认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确认实物奖品的发货人力已预留（如涉及邮寄）</a:t>
            </a:r>
          </a:p>
        </p:txBody>
      </p:sp>
      <p:sp>
        <p:nvSpPr>
          <p:cNvPr id="5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14/15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出处与说明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bullets"/>
          <p:cNvSpPr txBox="1"/>
          <p:nvPr/>
        </p:nvSpPr>
        <p:spPr>
          <a:xfrm>
            <a:off x="822960" y="1481328"/>
            <a:ext cx="10545775" cy="17526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 marL="266700" indent="-266700"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在线版：https://www.24haowan.com/plans/commercial-property-acquisition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改一版：https://www.24haowan.com/planner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方案来源：24好玩 方案库 · commercial-property-acquisition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方案输入：商业地产 / 拉新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生成日期：2026-08-23</a:t>
            </a:r>
          </a:p>
        </p:txBody>
      </p:sp>
      <p:sp>
        <p:nvSpPr>
          <p:cNvPr id="5" name="note"/>
          <p:cNvSpPr txBox="1"/>
          <p:nvPr/>
        </p:nvSpPr>
        <p:spPr>
          <a:xfrm>
            <a:off x="822960" y="3398520"/>
            <a:ext cx="10545775" cy="512064"/>
          </a:xfrm>
          <a:prstGeom prst="rect">
            <a:avLst/>
          </a:prstGeom>
          <a:solidFill>
            <a:srgbClr val="F6F8FA"/>
          </a:solidFill>
        </p:spPr>
        <p:txBody>
          <a:bodyPr wrap="square" lIns="146304" tIns="146304" rIns="146304" bIns="146304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本内容由 AI 生成　生成模型：Claude（Anthropic）　本方案的生成能力由 Claude（Anthropic） 提供，备案信息待补。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15/15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创意主线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paras"/>
          <p:cNvSpPr txBox="1"/>
          <p:nvPr/>
        </p:nvSpPr>
        <p:spPr>
          <a:xfrm>
            <a:off x="822960" y="1481328"/>
            <a:ext cx="10545775" cy="67360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商业地产拉新的核心是把陌生流量变成会员池，助力类玩法天然带裂变，每一次分享都是一次品牌曝光，同时把参与门槛设为关注服务号/注册会员，直接沉淀新客资产。</a:t>
            </a:r>
          </a:p>
        </p:txBody>
      </p:sp>
      <p:sp>
        <p:nvSpPr>
          <p:cNvPr id="5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2/15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玩法组合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card-0"/>
          <p:cNvSpPr/>
          <p:nvPr/>
        </p:nvSpPr>
        <p:spPr>
          <a:xfrm>
            <a:off x="822960" y="1481328"/>
            <a:ext cx="3344570" cy="1664208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好友助力赢大礼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助力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好友助力赢大礼适配商超/地产拉新场景，邀请动作本身就是裂变，且规则简单上手成本低。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https://www.24haowan.com/games/362-haoyou-zhuli-yingdali</a:t>
            </a:r>
          </a:p>
        </p:txBody>
      </p:sp>
      <p:sp>
        <p:nvSpPr>
          <p:cNvPr id="5" name="card-1"/>
          <p:cNvSpPr/>
          <p:nvPr/>
        </p:nvSpPr>
        <p:spPr>
          <a:xfrm>
            <a:off x="4423562" y="1481328"/>
            <a:ext cx="3344570" cy="1664208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签到赢大奖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签到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签到赢大奖行业适用性含房地产，适合拉新后承接日活，用连续签到把首次参与的新客留下来。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https://www.24haowan.com/games/352-qiandao-yingdajiang</a:t>
            </a:r>
          </a:p>
        </p:txBody>
      </p:sp>
      <p:sp>
        <p:nvSpPr>
          <p:cNvPr id="6" name="card-2"/>
          <p:cNvSpPr/>
          <p:nvPr/>
        </p:nvSpPr>
        <p:spPr>
          <a:xfrm>
            <a:off x="8024165" y="1481328"/>
            <a:ext cx="3344570" cy="1664208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全民砍价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砍价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全民砍价的众筹式助力对拉新同样有效，可作为助力玩法的备选或分阶段轮换素材，避免单一玩法审美疲劳。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https://www.24haowan.com/games/345-quanmin-kanjia</a:t>
            </a:r>
          </a:p>
        </p:txBody>
      </p:sp>
      <p:sp>
        <p:nvSpPr>
          <p:cNvPr id="7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3/15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活动机制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参与路径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67360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用户从公众号菜单/门店物料扫码进入活动页，关注服务号后解锁参与资格，完成一次基础动作（如浏览商场楼层信息或简单表单）即可开始助力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4/15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活动机制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传播裂变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76504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设定助力目标人数，分享至微信好友/群邀请助力，达标即解锁奖励；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分享卡片突出福利与门槛低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5/15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活动机制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防刷与风控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148437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要求关注公众号后才能参与和助力；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限制单人可助力次数与每日参与次数；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开启防刷奖档位为严格；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用黑白名单及时拉黑异常账号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6/15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奖池与预算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奖池结构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67360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大奖1-2档（高价值实物或大额券，用于活动主视觉引流，数量极少并后置投放）+ 主力奖3-5档（到店可核销券为主，承担主要转化）+ 安慰奖1档（低成本小额券/积分兜底，避免空手离开）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7/15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奖池与预算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预算算法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139293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预算测算公式：单次期望成本=Σ(概率×单价)，总预算≈单次期望成本×预计参与人次；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建议先定大奖数量与库存，再用剩余预算倒推主力奖和安慰奖的概率，并核对每档概率×预计人次是否超过库存，避免中途抽空；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优先盘点商场自有的停车券、会员积分、异业合作权益冲抵采购成本，具体预算数字需结合甲方自身历史数据确定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8/15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奖池与预算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兑奖方式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76504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主力奖与安慰奖建议走线下/自助兑奖，引导用户到店核销，强化拉新到到店的转化闭环；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大奖可走无需兑奖，由工作人员事后主动联系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9/15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4haowan">
  <a:themeElements>
    <a:clrScheme name="24haowan">
      <a:dk1>
        <a:srgbClr val="1F2328"/>
      </a:dk1>
      <a:lt1>
        <a:srgbClr val="FFFFFF"/>
      </a:lt1>
      <a:dk2>
        <a:srgbClr val="3B4249"/>
      </a:dk2>
      <a:lt2>
        <a:srgbClr val="F6F8FA"/>
      </a:lt2>
      <a:accent1>
        <a:srgbClr val="FF6A00"/>
      </a:accent1>
      <a:accent2>
        <a:srgbClr val="2F6BFF"/>
      </a:accent2>
      <a:accent3>
        <a:srgbClr val="18A058"/>
      </a:accent3>
      <a:accent4>
        <a:srgbClr val="F0A020"/>
      </a:accent4>
      <a:accent5>
        <a:srgbClr val="9A6BFF"/>
      </a:accent5>
      <a:accent6>
        <a:srgbClr val="D03050"/>
      </a:accent6>
      <a:hlink>
        <a:srgbClr val="2F6BFF"/>
      </a:hlink>
      <a:folHlink>
        <a:srgbClr val="9A6BFF"/>
      </a:folHlink>
    </a:clrScheme>
    <a:fontScheme name="24haowan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24haowan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商业地产拉新活动方案</dc:title>
  <dc:creator>24好玩</dc:creator>
  <cp:lastModifiedBy>24好玩</cp:lastModifiedBy>
  <dcterms:created xsi:type="dcterms:W3CDTF">2026-08-23T00:00:00Z</dcterms:created>
</cp:coreProperties>
</file>