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1695" cy="6858000"/>
  <p:notesSz cx="6858000" cy="12191695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theme" Target="theme/them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"/>
          <p:cNvSpPr/>
          <p:nvPr/>
        </p:nvSpPr>
        <p:spPr>
          <a:xfrm>
            <a:off x="822960" y="1874520"/>
            <a:ext cx="1005840" cy="64008"/>
          </a:xfrm>
          <a:prstGeom prst="rect">
            <a:avLst/>
          </a:prstGeom>
          <a:solidFill>
            <a:srgbClr val="FF6A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cover-title"/>
          <p:cNvSpPr txBox="1"/>
          <p:nvPr/>
        </p:nvSpPr>
        <p:spPr>
          <a:xfrm>
            <a:off x="822960" y="2240280"/>
            <a:ext cx="10545775" cy="1737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3600" b="1" dirty="0">
                <a:solidFill>
                  <a:srgbClr val="1F2328"/>
                </a:solidFill>
                <a:latin typeface="+mn-lt"/>
                <a:ea typeface="+mn-ea"/>
              </a:rPr>
              <a:t>会员积分抽奖：签到攒次数，大转盘讨彩头</a:t>
            </a:r>
          </a:p>
        </p:txBody>
      </p:sp>
      <p:sp>
        <p:nvSpPr>
          <p:cNvPr id="4" name="cover-sub"/>
          <p:cNvSpPr txBox="1"/>
          <p:nvPr/>
        </p:nvSpPr>
        <p:spPr>
          <a:xfrm>
            <a:off x="822960" y="4114800"/>
            <a:ext cx="10545775" cy="54864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dirty="0">
                <a:solidFill>
                  <a:srgbClr val="6A737D"/>
                </a:solidFill>
                <a:latin typeface="+mn-lt"/>
                <a:ea typeface="+mn-ea"/>
              </a:rPr>
              <a:t>商业地产 · 促活</a:t>
            </a:r>
          </a:p>
        </p:txBody>
      </p:sp>
      <p:sp>
        <p:nvSpPr>
          <p:cNvPr id="5" name="cover-foot"/>
          <p:cNvSpPr txBox="1"/>
          <p:nvPr/>
        </p:nvSpPr>
        <p:spPr>
          <a:xfrm>
            <a:off x="822960" y="5806440"/>
            <a:ext cx="10545775" cy="457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24好玩 · 2026-08-23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执行排期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4" name="table"/>
          <p:cNvGraphicFramePr>
            <a:graphicFrameLocks noGrp="1"/>
          </p:cNvGraphicFramePr>
          <p:nvPr/>
        </p:nvGraphicFramePr>
        <p:xfrm>
          <a:off x="822960" y="1481328"/>
          <a:ext cx="10545775" cy="1508760"/>
        </p:xfrm>
        <a:graphic>
          <a:graphicData uri="http://schemas.openxmlformats.org/drawingml/2006/table">
            <a:tbl>
              <a:tblPr firstRow="1" bandRow="1"/>
              <a:tblGrid>
                <a:gridCol w="1476409"/>
                <a:gridCol w="1898240"/>
                <a:gridCol w="7171127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阶段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时间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动作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预热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上线前1-2周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会员渠道（公众号、社群、门店物料）预告活动，签到入口提前开放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引爆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活动期7-9天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签到常驻，抽奖机制上线，分享裂变机制集中释放，主力奖持续投放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收口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活动结束后1周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核销奖品跟进、未核销会员提醒、数据导出复盘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10/14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取自 24好玩 线上活动的真实中位数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平台基准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5" name="table"/>
          <p:cNvGraphicFramePr>
            <a:graphicFrameLocks noGrp="1"/>
          </p:cNvGraphicFramePr>
          <p:nvPr/>
        </p:nvGraphicFramePr>
        <p:xfrm>
          <a:off x="822960" y="1700784"/>
          <a:ext cx="10545775" cy="2307336"/>
        </p:xfrm>
        <a:graphic>
          <a:graphicData uri="http://schemas.openxmlformats.org/drawingml/2006/table">
            <a:tbl>
              <a:tblPr firstRow="1" bandRow="1"/>
              <a:tblGrid>
                <a:gridCol w="5272888"/>
                <a:gridCol w="2952817"/>
                <a:gridCol w="2320071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指标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中位数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样本量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抽奖活动的总中奖率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75.8%（P25–P75 36.5–100）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n=223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最低一档的概率（≈头奖）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5%（P25–P75 1–10）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n=223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奖池档位数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3（P25–P75 2–4.5）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n=348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活动周期（天，含首尾）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7（P25–P75 4–9）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n=348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核销率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0%（P25–P75 0–56.3）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n=33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11/14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同行参考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5144872" cy="1429512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中垠地产 · 节日模板系列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commercial-property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同为商业地产节日模板系列玩法，验证了签到/抽奖类活动在该行业的可复用性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https://www.24haowan.com/cases/zhongyin</a:t>
            </a:r>
          </a:p>
        </p:txBody>
      </p:sp>
      <p:sp>
        <p:nvSpPr>
          <p:cNvPr id="5" name="card-1"/>
          <p:cNvSpPr/>
          <p:nvPr/>
        </p:nvSpPr>
        <p:spPr>
          <a:xfrm>
            <a:off x="6223864" y="1481328"/>
            <a:ext cx="5144872" cy="1429512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金茂 · 年终派对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commercial-property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地产会员积分抽奖嵌入会员体系的年终案例，与本方案的积分出口思路一致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https://www.24haowan.com/cases/jinmao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12/14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上线前检查清单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243535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会员身份登录与积分扣减联调完毕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奖池各档概率之和≤100%，已开启库存耗尽自动替换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逐档核对「概率×预计人次」是否会导致库存中途抽空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大奖是否设置为后置投放或指定中奖白名单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黑白名单与异常账号拦截规则已配置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核销门店已完成培训，核销流程与兑奖说明文案已就位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活动周期、起止时间已按服务器时间确认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13/14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出处与说明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在线版：https://www.24haowan.com/plans/commercial-property-engagement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改一版：https://www.24haowan.com/planner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方案来源：24好玩 方案库 · commercial-property-engagement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方案输入：商业地产 / 促活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生成日期：2026-08-23</a:t>
            </a:r>
          </a:p>
        </p:txBody>
      </p:sp>
      <p:sp>
        <p:nvSpPr>
          <p:cNvPr id="5" name="note"/>
          <p:cNvSpPr txBox="1"/>
          <p:nvPr/>
        </p:nvSpPr>
        <p:spPr>
          <a:xfrm>
            <a:off x="822960" y="3398520"/>
            <a:ext cx="10545775" cy="512064"/>
          </a:xfrm>
          <a:prstGeom prst="rect">
            <a:avLst/>
          </a:prstGeom>
          <a:solidFill>
            <a:srgbClr val="F6F8FA"/>
          </a:solidFill>
        </p:spPr>
        <p:txBody>
          <a:bodyPr wrap="square" lIns="146304" tIns="146304" rIns="146304" bIns="146304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本内容由 AI 生成　生成模型：Claude（Anthropic）　本方案的生成能力由 Claude（Anthropic） 提供，备案信息待补。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14/14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创意主线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paras"/>
          <p:cNvSpPr txBox="1"/>
          <p:nvPr/>
        </p:nvSpPr>
        <p:spPr>
          <a:xfrm>
            <a:off x="822960" y="1481328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商业地产的核心资产是会员积分体系，抽奖是最自然的积分出口；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配合每日签到养成日活习惯，把线上参与转化为到店核销动线，契合促活目标。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2/14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玩法组合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签到赢大奖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签到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签到类玩法直接对应促活目标，累计/连续签到可设阶梯奖励，天然培养会员日常打开习惯。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https://www.24haowan.com/games/352-qiandao-yingdajiang</a:t>
            </a:r>
          </a:p>
        </p:txBody>
      </p:sp>
      <p:sp>
        <p:nvSpPr>
          <p:cNvPr id="5" name="card-1"/>
          <p:cNvSpPr/>
          <p:nvPr/>
        </p:nvSpPr>
        <p:spPr>
          <a:xfrm>
            <a:off x="4423562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新春大转盘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过年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大转盘抽奖是商业地产积分出口的经典载体，用会员积分兑换抽奖次数，拉动到店核销。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https://www.24haowan.com/games/747-xinchun-dazhuanpan-2</a:t>
            </a:r>
          </a:p>
        </p:txBody>
      </p:sp>
      <p:sp>
        <p:nvSpPr>
          <p:cNvPr id="6" name="card-2"/>
          <p:cNvSpPr/>
          <p:nvPr/>
        </p:nvSpPr>
        <p:spPr>
          <a:xfrm>
            <a:off x="8024165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刮刮乐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抽奖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刮刮乐同为抽奖类玩法，可作为签到累计奖励的即时反馈环节，增强参与爽感。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https://www.24haowan.com/games/725-guaguale</a:t>
            </a:r>
          </a:p>
        </p:txBody>
      </p:sp>
      <p:sp>
        <p:nvSpPr>
          <p:cNvPr id="7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3/14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参与路径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40538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会员登录后，签到获得基础次数，消耗积分可兑换额外抽奖次数，形成「签到-攒积分-抽奖」的每日动线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4/14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传播裂变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40538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抽奖结果可生成海报分享至朋友圈/好友，分享后获得额外签到补签机会或抽奖次数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5/14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防刷与风控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12471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要求会员身份登录参与；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单账号每日签到与抽奖次数设上限；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异常账号（同设备多号、非正常间隔操作）拉入黑名单并即时处理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6/14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奖池结构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大奖（1-2档，低库存、后置或指定中奖，避免开场抽空）+ 主力奖（到店可核销券，厚库存，承担主要转化）+ 安慰奖（小额积分/优惠券，人人有份兜底）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7/14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预算算法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03327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预算测算建议按「单次期望成本 × 预计参与人次」倒推：先定大奖数量与库存，剩余预算除以预计参与人次得到单次可花额度，再往主力奖与安慰奖分配概率；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平台无金额类基准数据，具体单价与预算需按自有历史数据测算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8/14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兑奖方式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主力奖建议选线下核销或自助兑奖，核销动作本身即到店动作；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安慰奖可走线上直达（积分/券），提升整体核销效率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9/14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4haowan">
  <a:themeElements>
    <a:clrScheme name="24haowan">
      <a:dk1>
        <a:srgbClr val="1F2328"/>
      </a:dk1>
      <a:lt1>
        <a:srgbClr val="FFFFFF"/>
      </a:lt1>
      <a:dk2>
        <a:srgbClr val="3B4249"/>
      </a:dk2>
      <a:lt2>
        <a:srgbClr val="F6F8FA"/>
      </a:lt2>
      <a:accent1>
        <a:srgbClr val="FF6A00"/>
      </a:accent1>
      <a:accent2>
        <a:srgbClr val="2F6BFF"/>
      </a:accent2>
      <a:accent3>
        <a:srgbClr val="18A058"/>
      </a:accent3>
      <a:accent4>
        <a:srgbClr val="F0A020"/>
      </a:accent4>
      <a:accent5>
        <a:srgbClr val="9A6BFF"/>
      </a:accent5>
      <a:accent6>
        <a:srgbClr val="D03050"/>
      </a:accent6>
      <a:hlink>
        <a:srgbClr val="2F6BFF"/>
      </a:hlink>
      <a:folHlink>
        <a:srgbClr val="9A6BFF"/>
      </a:folHlink>
    </a:clrScheme>
    <a:fontScheme name="24haowan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24haowan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商业地产促活活动方案</dc:title>
  <dc:creator>24好玩</dc:creator>
  <cp:lastModifiedBy>24好玩</cp:lastModifiedBy>
  <dcterms:created xsi:type="dcterms:W3CDTF">2026-08-23T00:00:00Z</dcterms:created>
</cp:coreProperties>
</file>