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1695" cy="6858000"/>
  <p:notesSz cx="6858000" cy="12191695"/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theme" Target="theme/them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le"/>
          <p:cNvSpPr/>
          <p:nvPr/>
        </p:nvSpPr>
        <p:spPr>
          <a:xfrm>
            <a:off x="822960" y="1874520"/>
            <a:ext cx="1005840" cy="64008"/>
          </a:xfrm>
          <a:prstGeom prst="rect">
            <a:avLst/>
          </a:prstGeom>
          <a:solidFill>
            <a:srgbClr val="FF6A00"/>
          </a:solidFill>
          <a:ln>
            <a:noFill/>
          </a:ln>
        </p:spPr>
        <p:txBody>
          <a:bodyPr/>
          <a:lstStyle/>
          <a:p/>
        </p:txBody>
      </p:sp>
      <p:sp>
        <p:nvSpPr>
          <p:cNvPr id="3" name="cover-title"/>
          <p:cNvSpPr txBox="1"/>
          <p:nvPr/>
        </p:nvSpPr>
        <p:spPr>
          <a:xfrm>
            <a:off x="822960" y="2240280"/>
            <a:ext cx="10545775" cy="173736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3600" b="1" dirty="0">
                <a:solidFill>
                  <a:srgbClr val="1F2328"/>
                </a:solidFill>
                <a:latin typeface="+mn-lt"/>
                <a:ea typeface="+mn-ea"/>
              </a:rPr>
              <a:t>打卡集章，兑真好礼——景区/文旅目的地到店集章抽奖活动</a:t>
            </a:r>
          </a:p>
        </p:txBody>
      </p:sp>
      <p:sp>
        <p:nvSpPr>
          <p:cNvPr id="4" name="cover-sub"/>
          <p:cNvSpPr txBox="1"/>
          <p:nvPr/>
        </p:nvSpPr>
        <p:spPr>
          <a:xfrm>
            <a:off x="822960" y="4114800"/>
            <a:ext cx="10545775" cy="54864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dirty="0">
                <a:solidFill>
                  <a:srgbClr val="6A737D"/>
                </a:solidFill>
                <a:latin typeface="+mn-lt"/>
                <a:ea typeface="+mn-ea"/>
              </a:rPr>
              <a:t>文旅政务 · 到店</a:t>
            </a:r>
          </a:p>
        </p:txBody>
      </p:sp>
      <p:sp>
        <p:nvSpPr>
          <p:cNvPr id="5" name="cover-foot"/>
          <p:cNvSpPr txBox="1"/>
          <p:nvPr/>
        </p:nvSpPr>
        <p:spPr>
          <a:xfrm>
            <a:off x="822960" y="5806440"/>
            <a:ext cx="10545775" cy="4572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24好玩 · 2026-08-23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执行排期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graphicFrame>
        <p:nvGraphicFramePr>
          <p:cNvPr id="4" name="table"/>
          <p:cNvGraphicFramePr>
            <a:graphicFrameLocks noGrp="1"/>
          </p:cNvGraphicFramePr>
          <p:nvPr/>
        </p:nvGraphicFramePr>
        <p:xfrm>
          <a:off x="822960" y="1481328"/>
          <a:ext cx="10545775" cy="2916936"/>
        </p:xfrm>
        <a:graphic>
          <a:graphicData uri="http://schemas.openxmlformats.org/drawingml/2006/table">
            <a:tbl>
              <a:tblPr firstRow="1" bandRow="1"/>
              <a:tblGrid>
                <a:gridCol w="1476409"/>
                <a:gridCol w="1898240"/>
                <a:gridCol w="7171127"/>
              </a:tblGrid>
              <a:tr h="310896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阶段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时间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动作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预热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上线前1-2周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活动页提前上线做预约/宣传，物料铺设到景区入口、公众号菜单、社群渠道；确认抽奖规则、概率与库存已按目标人次核对完毕。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引爆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活动期，文旅政务同类商户活动周期中位数是8天（n=43家商户），可参考此区间设定活动天数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游客到店扫码参与抽奖，安排现场工作人员引导扫码与核销；大奖投放至活动中后段，避免开场被抽空；每日巡查库存消耗与异常账号。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收口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活动结束前后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核销数据核对与导出，未核销奖品跟进提醒；异常/作弊账号复核处理；汇总到店人次与核销率数据用于复盘。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10/15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取自 24好玩 线上活动的真实中位数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平台基准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graphicFrame>
        <p:nvGraphicFramePr>
          <p:cNvPr id="5" name="table"/>
          <p:cNvGraphicFramePr>
            <a:graphicFrameLocks noGrp="1"/>
          </p:cNvGraphicFramePr>
          <p:nvPr/>
        </p:nvGraphicFramePr>
        <p:xfrm>
          <a:off x="822960" y="1700784"/>
          <a:ext cx="10545775" cy="1109472"/>
        </p:xfrm>
        <a:graphic>
          <a:graphicData uri="http://schemas.openxmlformats.org/drawingml/2006/table">
            <a:tbl>
              <a:tblPr firstRow="1" bandRow="1"/>
              <a:tblGrid>
                <a:gridCol w="5272888"/>
                <a:gridCol w="2952817"/>
                <a:gridCol w="2320071"/>
              </a:tblGrid>
              <a:tr h="310896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指标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中位数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样本量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抽奖活动的总中奖率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78.3%（P25–P75 20–100）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n=26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活动周期（天，含首尾）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8（P25–P75 3–11）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n=43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11/15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同行参考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card-0"/>
          <p:cNvSpPr/>
          <p:nvPr/>
        </p:nvSpPr>
        <p:spPr>
          <a:xfrm>
            <a:off x="822960" y="1481328"/>
            <a:ext cx="10545775" cy="1194816"/>
          </a:xfrm>
          <a:prstGeom prst="roundRect">
            <a:avLst>
              <a:gd name="adj" fmla="val 6000"/>
            </a:avLst>
          </a:prstGeom>
          <a:solidFill>
            <a:srgbClr val="F6F8FA"/>
          </a:solidFill>
          <a:ln w="9525">
            <a:solidFill>
              <a:srgbClr val="E4E8EC"/>
            </a:solidFill>
          </a:ln>
        </p:spPr>
        <p:txBody>
          <a:bodyPr wrap="square" lIns="219456" tIns="182880" rIns="219456" bIns="18288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b="1" dirty="0">
                <a:solidFill>
                  <a:srgbClr val="1F2328"/>
                </a:solidFill>
                <a:latin typeface="+mn-lt"/>
                <a:ea typeface="+mn-ea"/>
              </a:rPr>
              <a:t>南方日报 ·《河长日记》</a:t>
            </a:r>
          </a:p>
          <a:p>
            <a:pPr algn="l">
              <a:spcBef>
                <a:spcPts val="200"/>
              </a:spcBef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culture-tourism</a:t>
            </a:r>
          </a:p>
          <a:p>
            <a:pPr algn="l">
              <a:spcBef>
                <a:spcPts val="500"/>
              </a:spcBef>
              <a:lnSpc>
                <a:spcPct val="132000"/>
              </a:lnSpc>
              <a:buNone/>
            </a:pPr>
            <a:r>
              <a:rPr lang="zh-CN" altLang="en-US" sz="1400" dirty="0">
                <a:solidFill>
                  <a:srgbClr val="3B4249"/>
                </a:solidFill>
                <a:latin typeface="+mn-lt"/>
                <a:ea typeface="+mn-ea"/>
              </a:rPr>
              <a:t>同为文旅政务领域的交付案例，说明该行业在内容与互动结合、强化公共宣传效果上的可参考路径。</a:t>
            </a:r>
          </a:p>
          <a:p>
            <a:pPr algn="l">
              <a:spcBef>
                <a:spcPts val="400"/>
              </a:spcBef>
              <a:lnSpc>
                <a:spcPct val="132000"/>
              </a:lnSpc>
              <a:buNone/>
            </a:pPr>
            <a:r>
              <a:rPr lang="zh-CN" altLang="en-US" sz="1100" dirty="0">
                <a:solidFill>
                  <a:srgbClr val="6A737D"/>
                </a:solidFill>
                <a:latin typeface="+mn-lt"/>
                <a:ea typeface="+mn-ea"/>
              </a:rPr>
              <a:t>https://www.24haowan.com/cases/hezhang</a:t>
            </a:r>
          </a:p>
        </p:txBody>
      </p:sp>
      <p:sp>
        <p:nvSpPr>
          <p:cNvPr id="5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12/15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上线前检查清单（1/2）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bullets"/>
          <p:cNvSpPr txBox="1"/>
          <p:nvPr/>
        </p:nvSpPr>
        <p:spPr>
          <a:xfrm>
            <a:off x="822960" y="1481328"/>
            <a:ext cx="10545775" cy="2776728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 marL="266700" indent="-266700"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各奖品概率之和是否≤100%，余量是否已自动落入安慰奖/谢谢参与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逐档核对「概率×预计参与人次」是否超出该档库存，避免中途抽空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已开启库存耗尽自动替换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大奖是否设置为后置投放或指定中奖，避免开场被抽空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防刷奖档位是否已开至严格，高价值奖品发放速度限制是否已设置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黑白名单与关注公众号门槛是否已配置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每档奖品的兑奖方式与兑奖说明文案是否已确认，现场核销人员是否已安排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实物类奖品（如涉及）的发货人力与地址核对流程是否就绪</a:t>
            </a:r>
          </a:p>
        </p:txBody>
      </p:sp>
      <p:sp>
        <p:nvSpPr>
          <p:cNvPr id="5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13/15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上线前检查清单（2/2）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bullets"/>
          <p:cNvSpPr txBox="1"/>
          <p:nvPr/>
        </p:nvSpPr>
        <p:spPr>
          <a:xfrm>
            <a:off x="822960" y="1481328"/>
            <a:ext cx="10545775" cy="3870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 marL="266700" indent="-266700"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活动起止时间是否覆盖预热期，物料是否已铺设到到店入口</a:t>
            </a:r>
          </a:p>
        </p:txBody>
      </p:sp>
      <p:sp>
        <p:nvSpPr>
          <p:cNvPr id="5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14/15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出处与说明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bullets"/>
          <p:cNvSpPr txBox="1"/>
          <p:nvPr/>
        </p:nvSpPr>
        <p:spPr>
          <a:xfrm>
            <a:off x="822960" y="1481328"/>
            <a:ext cx="10545775" cy="17526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 marL="266700" indent="-266700"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在线版：https://www.24haowan.com/plans/culture-tourism-footfall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改一版：https://www.24haowan.com/planner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方案来源：24好玩 方案库 · culture-tourism-footfall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方案输入：文旅政务 / 到店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生成日期：2026-08-23</a:t>
            </a:r>
          </a:p>
        </p:txBody>
      </p:sp>
      <p:sp>
        <p:nvSpPr>
          <p:cNvPr id="5" name="note"/>
          <p:cNvSpPr txBox="1"/>
          <p:nvPr/>
        </p:nvSpPr>
        <p:spPr>
          <a:xfrm>
            <a:off x="822960" y="3398520"/>
            <a:ext cx="10545775" cy="512064"/>
          </a:xfrm>
          <a:prstGeom prst="rect">
            <a:avLst/>
          </a:prstGeom>
          <a:solidFill>
            <a:srgbClr val="F6F8FA"/>
          </a:solidFill>
        </p:spPr>
        <p:txBody>
          <a:bodyPr wrap="square" lIns="146304" tIns="146304" rIns="146304" bIns="146304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本内容由 AI 生成　生成模型：Claude（Anthropic）　本方案的生成能力由 Claude（Anthropic） 提供，备案信息待补。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15/15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创意主线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paras"/>
          <p:cNvSpPr txBox="1"/>
          <p:nvPr/>
        </p:nvSpPr>
        <p:spPr>
          <a:xfrm>
            <a:off x="822960" y="1481328"/>
            <a:ext cx="10545775" cy="1033272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文旅政务的到店目标最怕「线上热闹、线下没人来」。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用大转盘抽奖做核销钩子，把「到访+抽奖」绑成一个动作：游客到店/到景区扫码即得一次抽奖机会，奖品设为现场核销的文创/门票券，抽奖的即时反馈感天然比纯打卡更有传播欲，也更契合文旅政务场景常见的公共宣传属性。</a:t>
            </a:r>
          </a:p>
        </p:txBody>
      </p:sp>
      <p:sp>
        <p:nvSpPr>
          <p:cNvPr id="5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2/15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玩法组合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card-0"/>
          <p:cNvSpPr/>
          <p:nvPr/>
        </p:nvSpPr>
        <p:spPr>
          <a:xfrm>
            <a:off x="822960" y="1481328"/>
            <a:ext cx="5144872" cy="1664208"/>
          </a:xfrm>
          <a:prstGeom prst="roundRect">
            <a:avLst>
              <a:gd name="adj" fmla="val 6000"/>
            </a:avLst>
          </a:prstGeom>
          <a:solidFill>
            <a:srgbClr val="F6F8FA"/>
          </a:solidFill>
          <a:ln w="9525">
            <a:solidFill>
              <a:srgbClr val="E4E8EC"/>
            </a:solidFill>
          </a:ln>
        </p:spPr>
        <p:txBody>
          <a:bodyPr wrap="square" lIns="219456" tIns="182880" rIns="219456" bIns="18288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b="1" dirty="0">
                <a:solidFill>
                  <a:srgbClr val="1F2328"/>
                </a:solidFill>
                <a:latin typeface="+mn-lt"/>
                <a:ea typeface="+mn-ea"/>
              </a:rPr>
              <a:t>大转盘抽奖</a:t>
            </a:r>
          </a:p>
          <a:p>
            <a:pPr algn="l">
              <a:spcBef>
                <a:spcPts val="200"/>
              </a:spcBef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抽奖</a:t>
            </a:r>
          </a:p>
          <a:p>
            <a:pPr algn="l">
              <a:spcBef>
                <a:spcPts val="500"/>
              </a:spcBef>
              <a:lnSpc>
                <a:spcPct val="132000"/>
              </a:lnSpc>
              <a:buNone/>
            </a:pPr>
            <a:r>
              <a:rPr lang="zh-CN" altLang="en-US" sz="1400" dirty="0">
                <a:solidFill>
                  <a:srgbClr val="3B4249"/>
                </a:solidFill>
                <a:latin typeface="+mn-lt"/>
                <a:ea typeface="+mn-ea"/>
              </a:rPr>
              <a:t>大转盘抽奖是全行业转化利器，到店扫码抽奖能把到访动作直接变现为核销转化，奖池概率与库存均可自定义，适合控制文创/门票券的发放节奏。</a:t>
            </a:r>
          </a:p>
          <a:p>
            <a:pPr algn="l">
              <a:spcBef>
                <a:spcPts val="400"/>
              </a:spcBef>
              <a:lnSpc>
                <a:spcPct val="132000"/>
              </a:lnSpc>
              <a:buNone/>
            </a:pPr>
            <a:r>
              <a:rPr lang="zh-CN" altLang="en-US" sz="1100" dirty="0">
                <a:solidFill>
                  <a:srgbClr val="6A737D"/>
                </a:solidFill>
                <a:latin typeface="+mn-lt"/>
                <a:ea typeface="+mn-ea"/>
              </a:rPr>
              <a:t>https://www.24haowan.com/games/336-dazhuanpan-choujiang</a:t>
            </a:r>
          </a:p>
        </p:txBody>
      </p:sp>
      <p:sp>
        <p:nvSpPr>
          <p:cNvPr id="5" name="card-1"/>
          <p:cNvSpPr/>
          <p:nvPr/>
        </p:nvSpPr>
        <p:spPr>
          <a:xfrm>
            <a:off x="6223864" y="1481328"/>
            <a:ext cx="5144872" cy="1664208"/>
          </a:xfrm>
          <a:prstGeom prst="roundRect">
            <a:avLst>
              <a:gd name="adj" fmla="val 6000"/>
            </a:avLst>
          </a:prstGeom>
          <a:solidFill>
            <a:srgbClr val="F6F8FA"/>
          </a:solidFill>
          <a:ln w="9525">
            <a:solidFill>
              <a:srgbClr val="E4E8EC"/>
            </a:solidFill>
          </a:ln>
        </p:spPr>
        <p:txBody>
          <a:bodyPr wrap="square" lIns="219456" tIns="182880" rIns="219456" bIns="18288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b="1" dirty="0">
                <a:solidFill>
                  <a:srgbClr val="1F2328"/>
                </a:solidFill>
                <a:latin typeface="+mn-lt"/>
                <a:ea typeface="+mn-ea"/>
              </a:rPr>
              <a:t>幸运刮刮乐</a:t>
            </a:r>
          </a:p>
          <a:p>
            <a:pPr algn="l">
              <a:spcBef>
                <a:spcPts val="200"/>
              </a:spcBef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抽奖</a:t>
            </a:r>
          </a:p>
          <a:p>
            <a:pPr algn="l">
              <a:spcBef>
                <a:spcPts val="500"/>
              </a:spcBef>
              <a:lnSpc>
                <a:spcPct val="132000"/>
              </a:lnSpc>
              <a:buNone/>
            </a:pPr>
            <a:r>
              <a:rPr lang="zh-CN" altLang="en-US" sz="1400" dirty="0">
                <a:solidFill>
                  <a:srgbClr val="3B4249"/>
                </a:solidFill>
                <a:latin typeface="+mn-lt"/>
                <a:ea typeface="+mn-ea"/>
              </a:rPr>
              <a:t>刮刮乐同为抽奖类玩法，交互更轻量，适合作为景区入口处快速核销的补充玩法，与大转盘错峰投放避免审美疲劳。</a:t>
            </a:r>
          </a:p>
          <a:p>
            <a:pPr algn="l">
              <a:spcBef>
                <a:spcPts val="400"/>
              </a:spcBef>
              <a:lnSpc>
                <a:spcPct val="132000"/>
              </a:lnSpc>
              <a:buNone/>
            </a:pPr>
            <a:r>
              <a:rPr lang="zh-CN" altLang="en-US" sz="1100" dirty="0">
                <a:solidFill>
                  <a:srgbClr val="6A737D"/>
                </a:solidFill>
                <a:latin typeface="+mn-lt"/>
                <a:ea typeface="+mn-ea"/>
              </a:rPr>
              <a:t>https://www.24haowan.com/games/333-xingyun-guaguale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3/15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活动机制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参与路径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765048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游客到店/到景区扫码进入活动页，无需注册即可参与抽奖（如需身份识别可绑定公众号关注后参与）；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每人每日限参与次数，防止同一游客反复领奖占用库存。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4/15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活动机制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传播裂变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673608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中奖结果可生成分享卡片邀请好友一起来打卡领奖，属于弱裂变——文旅政务场景以到店转化为主目标，裂变机制不宜喧宾夺主，重点仍是每次到访完成一次抽奖闭环。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5/15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活动机制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防刷与风控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148437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要求关注公众号后参与，抬高非目标人群作弊成本；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每人每日抽奖次数封顶；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高价值奖品（门票/文创大奖）开启防刷奖档位至严格级别并设置发放速度限制；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用黑白名单排查异常账号，发现即拉黑（拉黑前已中奖通常追不回，需活动期内实时盯防）。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6/15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奖池与预算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奖池结构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17526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大奖（门票/文创套装等）1-2 档，库存少、走后置投放或指定中奖，避免开场被抽空；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主力奖（纪念品/小额消费券等）3-5 档，库存要厚，承担主要转化；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安慰奖 1 档（如宣传品/小礼），把「谢谢参与」换成低成本兜底，人人有份。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文旅政务同类商户抽奖玩法总中奖率中位数是 78.3%（n=26 家商户），可作为总体中奖率设定的参考区间，具体档位与概率需回头核对「概率×预计参与人次」是否超出各档库存，避免中途抽空。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7/15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奖池与预算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预算算法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17526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平台数据不含金额字段，无法给出预算或单价结论。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测算方法：单次期望成本 = Σ(各档概率×单价)，总预算 ≈ 单次期望成本 × 预计参与人次；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反过来用时，先定大奖数量与库存（走库存不走概率），剩余预算除以预计人次得出每次可花额度，再分配到主力奖与安慰奖概率上。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优先盘点景区/机构自有资源（讲解服务、周边商品、门票折扣）作为奖品来源，可显著降低采购成本。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8/15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奖池与预算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兑奖方式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139293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建议主力奖与安慰奖采用「自助兑奖」（游客向工作人员展示中奖屏幕即时核销），适合现场快速核销、不占用额外人力排队；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大奖可用「线下兑奖」凭兑换码到指定地点领取，便于工作人员登记核对；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如涉及实物邮寄需预留发货人力与地址核对成本。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9/15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4haowan">
  <a:themeElements>
    <a:clrScheme name="24haowan">
      <a:dk1>
        <a:srgbClr val="1F2328"/>
      </a:dk1>
      <a:lt1>
        <a:srgbClr val="FFFFFF"/>
      </a:lt1>
      <a:dk2>
        <a:srgbClr val="3B4249"/>
      </a:dk2>
      <a:lt2>
        <a:srgbClr val="F6F8FA"/>
      </a:lt2>
      <a:accent1>
        <a:srgbClr val="FF6A00"/>
      </a:accent1>
      <a:accent2>
        <a:srgbClr val="2F6BFF"/>
      </a:accent2>
      <a:accent3>
        <a:srgbClr val="18A058"/>
      </a:accent3>
      <a:accent4>
        <a:srgbClr val="F0A020"/>
      </a:accent4>
      <a:accent5>
        <a:srgbClr val="9A6BFF"/>
      </a:accent5>
      <a:accent6>
        <a:srgbClr val="D03050"/>
      </a:accent6>
      <a:hlink>
        <a:srgbClr val="2F6BFF"/>
      </a:hlink>
      <a:folHlink>
        <a:srgbClr val="9A6BFF"/>
      </a:folHlink>
    </a:clrScheme>
    <a:fontScheme name="24haowan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24haowan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文旅政务到店活动方案</dc:title>
  <dc:creator>24好玩</dc:creator>
  <cp:lastModifiedBy>24好玩</cp:lastModifiedBy>
  <dcterms:created xsi:type="dcterms:W3CDTF">2026-08-23T00:00:00Z</dcterms:created>
</cp:coreProperties>
</file>