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1695" cy="6858000"/>
  <p:notesSz cx="6858000" cy="12191695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theme" Target="theme/them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"/>
          <p:cNvSpPr/>
          <p:nvPr/>
        </p:nvSpPr>
        <p:spPr>
          <a:xfrm>
            <a:off x="822960" y="1874520"/>
            <a:ext cx="1005840" cy="64008"/>
          </a:xfrm>
          <a:prstGeom prst="rect">
            <a:avLst/>
          </a:prstGeom>
          <a:solidFill>
            <a:srgbClr val="FF6A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cover-title"/>
          <p:cNvSpPr txBox="1"/>
          <p:nvPr/>
        </p:nvSpPr>
        <p:spPr>
          <a:xfrm>
            <a:off x="822960" y="2240280"/>
            <a:ext cx="10545775" cy="173736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3600" b="1" dirty="0">
                <a:solidFill>
                  <a:srgbClr val="1F2328"/>
                </a:solidFill>
                <a:latin typeface="+mn-lt"/>
                <a:ea typeface="+mn-ea"/>
              </a:rPr>
              <a:t>金融会员「幸运抽奖周」——连续签到攒机会，转盘抽奖促活跃</a:t>
            </a:r>
          </a:p>
        </p:txBody>
      </p:sp>
      <p:sp>
        <p:nvSpPr>
          <p:cNvPr id="4" name="cover-sub"/>
          <p:cNvSpPr txBox="1"/>
          <p:nvPr/>
        </p:nvSpPr>
        <p:spPr>
          <a:xfrm>
            <a:off x="822960" y="4114800"/>
            <a:ext cx="10545775" cy="54864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dirty="0">
                <a:solidFill>
                  <a:srgbClr val="6A737D"/>
                </a:solidFill>
                <a:latin typeface="+mn-lt"/>
                <a:ea typeface="+mn-ea"/>
              </a:rPr>
              <a:t>金融 · 促活</a:t>
            </a:r>
          </a:p>
        </p:txBody>
      </p:sp>
      <p:sp>
        <p:nvSpPr>
          <p:cNvPr id="5" name="cover-foot"/>
          <p:cNvSpPr txBox="1"/>
          <p:nvPr/>
        </p:nvSpPr>
        <p:spPr>
          <a:xfrm>
            <a:off x="822960" y="5806440"/>
            <a:ext cx="10545775" cy="4572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24好玩 · 2026-08-23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执行排期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graphicFrame>
        <p:nvGraphicFramePr>
          <p:cNvPr id="4" name="table"/>
          <p:cNvGraphicFramePr>
            <a:graphicFrameLocks noGrp="1"/>
          </p:cNvGraphicFramePr>
          <p:nvPr/>
        </p:nvGraphicFramePr>
        <p:xfrm>
          <a:off x="822960" y="1481328"/>
          <a:ext cx="10545775" cy="2682240"/>
        </p:xfrm>
        <a:graphic>
          <a:graphicData uri="http://schemas.openxmlformats.org/drawingml/2006/table">
            <a:tbl>
              <a:tblPr firstRow="1" bandRow="1"/>
              <a:tblGrid>
                <a:gridCol w="1476409"/>
                <a:gridCol w="1898240"/>
                <a:gridCol w="7171127"/>
              </a:tblGrid>
              <a:tr h="310896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阶段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时间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动作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预热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上线前 1 周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站内消息/APP push 预告活动，说明签到攒机会规则；提前配置好奖池档位与库存自动替换开关。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引爆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活动期 7 天（金融行业活动周期中位数为 6 天，n=21 家商户）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每日签到解锁抽奖，连签阶梯奖励在第 3、5、7 天集中露出；后半程投放大奖档位。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收口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活动结束后 3 天内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导出中奖与领取数据；核对各档奖品实际发放/核销情况；跟进未核销用户提醒兑奖有效期。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10/14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取自 24好玩 线上活动的真实中位数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平台基准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graphicFrame>
        <p:nvGraphicFramePr>
          <p:cNvPr id="5" name="table"/>
          <p:cNvGraphicFramePr>
            <a:graphicFrameLocks noGrp="1"/>
          </p:cNvGraphicFramePr>
          <p:nvPr/>
        </p:nvGraphicFramePr>
        <p:xfrm>
          <a:off x="822960" y="1700784"/>
          <a:ext cx="10545775" cy="1109472"/>
        </p:xfrm>
        <a:graphic>
          <a:graphicData uri="http://schemas.openxmlformats.org/drawingml/2006/table">
            <a:tbl>
              <a:tblPr firstRow="1" bandRow="1"/>
              <a:tblGrid>
                <a:gridCol w="5272888"/>
                <a:gridCol w="2952817"/>
                <a:gridCol w="2320071"/>
              </a:tblGrid>
              <a:tr h="310896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指标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中位数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样本量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奖池档位数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2（P25–P75 1–4）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n=21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活动周期（天，含首尾）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6（P25–P75 3–7）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n=21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11/14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同行参考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10545775" cy="1194816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中信优享+ · 鸭庄园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finance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同为金融行业会员运营场景，用养成+签到+抽奖打通积分体系支撑长线活跃，机制与本方案促活目标高度契合。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https://www.24haowan.com/cases/zhongxin-yaya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12/14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上线前检查清单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277672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确认签到与抽奖次数联动规则已配置正确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确认各奖品档位概率之和 ≤100%，且已开启库存耗尽自动替换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确认大奖档位库存少、已设置后置投放或指定中奖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确认防刷奖档位已开到严格，黑白名单机制已就绪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确认自有积分/权益能否覆盖主力奖层，减少采购成本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确认兑奖方式与文案说明已配置清楚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确认活动结束后停止相关接口调度（如涉及第三方系统对接）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如涉及抽奖概率公示、个人信息收集，按当地法规与平台规则确认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13/14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出处与说明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17526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在线版：https://www.24haowan.com/plans/finance-engagement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改一版：https://www.24haowan.com/planner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方案来源：24好玩 方案库 · finance-engagement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方案输入：金融 / 促活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生成日期：2026-08-23</a:t>
            </a:r>
          </a:p>
        </p:txBody>
      </p:sp>
      <p:sp>
        <p:nvSpPr>
          <p:cNvPr id="5" name="note"/>
          <p:cNvSpPr txBox="1"/>
          <p:nvPr/>
        </p:nvSpPr>
        <p:spPr>
          <a:xfrm>
            <a:off x="822960" y="3398520"/>
            <a:ext cx="10545775" cy="512064"/>
          </a:xfrm>
          <a:prstGeom prst="rect">
            <a:avLst/>
          </a:prstGeom>
          <a:solidFill>
            <a:srgbClr val="F6F8FA"/>
          </a:solidFill>
        </p:spPr>
        <p:txBody>
          <a:bodyPr wrap="square" lIns="146304" tIns="146304" rIns="146304" bIns="146304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本内容由 AI 生成　生成模型：Claude（Anthropic）　本方案的生成能力由 Claude（Anthropic） 提供，备案信息待补。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14/14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创意主线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paras"/>
          <p:cNvSpPr txBox="1"/>
          <p:nvPr/>
        </p:nvSpPr>
        <p:spPr>
          <a:xfrm>
            <a:off x="822960" y="1481328"/>
            <a:ext cx="10545775" cy="112471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金融行业用户复访动机弱，签到型机制能建立固定打开习惯；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转盘抽奖是全行业转化利器且操作简单、无认知门槛，适合金融用户对"稳妥、直观"的心理预期。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将抽奖包装为「幸运抽奖周」，弱化博彩感，强化会员福利感。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2/14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玩法组合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5144872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大转盘抽奖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抽奖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大转盘抽奖是平台转化利器，机制直观、无学习成本，适合金融用户快速参与，日常签到解锁抽奖次数可持续拉动开app频次。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https://www.24haowan.com/games/336-dazhuanpan-choujiang</a:t>
            </a:r>
          </a:p>
        </p:txBody>
      </p:sp>
      <p:sp>
        <p:nvSpPr>
          <p:cNvPr id="5" name="card-1"/>
          <p:cNvSpPr/>
          <p:nvPr/>
        </p:nvSpPr>
        <p:spPr>
          <a:xfrm>
            <a:off x="6223864" y="1481328"/>
            <a:ext cx="5144872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幸运刮刮乐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抽奖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刮刮乐即时反馈强、操作更轻量，可作为转盘之外的第二触点或次日补签奖励，增加促活抓手的多样性。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https://www.24haowan.com/games/333-xingyun-guaguale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3/14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参与路径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76504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每日签到 1 次即得 1 次抽奖机会，连续签到可阶梯累加机会（如连签 3/5/7 天额外加次）；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参与前需完成账号绑定/实名等真实业务动作，而非单纯曝光触达。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4/14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传播裂变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76504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本期以促活为主目标，不设强制分享裂变机制；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可选「晒中奖战绩」引导用户主动分享，作为次要曝光渠道，不作为参与门槛。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5/14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防刷与风控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12471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要求登录态/会员身份后才可参与，杜绝匿名刷量；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每人每日抽奖次数按签到机制严格封顶；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高价值奖品档位开启平台「防刷奖」严格档位，并配合黑白名单对异常账号即时拉黑处理。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6/14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奖池结构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48437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三层结构：①极少量高价值大奖（引流噱头，后置投放或指定中奖，避免开场抽空）；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②主力奖为可核销的会员权益/积分/券（真正的转化载体，库存要厚）；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③兜底安慰奖（小额积分/券），确保「人人有份」降低空手率。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金融行业奖池档位数中位数为 2 档（n=21 家商户），本方案建议做到 3 档以提升留存体验。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7/14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预算算法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48437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平台数据不含金额字段，无法给出预算或 ROI 结论值。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预算测算按算法倒推：单次期望成本 = Σ(各档概率 × 单价)，总预算 ≈ 单次期望成本 × 预计参与人次；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建议优先用自有积分/会员权益填充主力奖层，可大幅降低采购成本。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做完概率分配后需核对「概率 × 预计人次 ≤ 库存」，避免中途抽空导致实际中奖率悄悄低于设计值。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8/14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兑奖方式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03327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建议优先选择无需兑奖/线上直达方式（积分自动到账、券自动发放），核销率更稳定，适合以促活为主目标、不强依赖到店的场景；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如涉及实物或线下核销奖品，需另行安排核销人力。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9/14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4haowan">
  <a:themeElements>
    <a:clrScheme name="24haowan">
      <a:dk1>
        <a:srgbClr val="1F2328"/>
      </a:dk1>
      <a:lt1>
        <a:srgbClr val="FFFFFF"/>
      </a:lt1>
      <a:dk2>
        <a:srgbClr val="3B4249"/>
      </a:dk2>
      <a:lt2>
        <a:srgbClr val="F6F8FA"/>
      </a:lt2>
      <a:accent1>
        <a:srgbClr val="FF6A00"/>
      </a:accent1>
      <a:accent2>
        <a:srgbClr val="2F6BFF"/>
      </a:accent2>
      <a:accent3>
        <a:srgbClr val="18A058"/>
      </a:accent3>
      <a:accent4>
        <a:srgbClr val="F0A020"/>
      </a:accent4>
      <a:accent5>
        <a:srgbClr val="9A6BFF"/>
      </a:accent5>
      <a:accent6>
        <a:srgbClr val="D03050"/>
      </a:accent6>
      <a:hlink>
        <a:srgbClr val="2F6BFF"/>
      </a:hlink>
      <a:folHlink>
        <a:srgbClr val="9A6BFF"/>
      </a:folHlink>
    </a:clrScheme>
    <a:fontScheme name="24haowan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24haowan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金融促活活动方案</dc:title>
  <dc:creator>24好玩</dc:creator>
  <cp:lastModifiedBy>24好玩</cp:lastModifiedBy>
  <dcterms:created xsi:type="dcterms:W3CDTF">2026-08-23T00:00:00Z</dcterms:created>
</cp:coreProperties>
</file>