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1695" cy="6858000"/>
  <p:notesSz cx="6858000" cy="12191695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theme" Target="theme/them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"/>
          <p:cNvSpPr/>
          <p:nvPr/>
        </p:nvSpPr>
        <p:spPr>
          <a:xfrm>
            <a:off x="822960" y="1874520"/>
            <a:ext cx="1005840" cy="64008"/>
          </a:xfrm>
          <a:prstGeom prst="rect">
            <a:avLst/>
          </a:prstGeom>
          <a:solidFill>
            <a:srgbClr val="FF6A00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cover-title"/>
          <p:cNvSpPr txBox="1"/>
          <p:nvPr/>
        </p:nvSpPr>
        <p:spPr>
          <a:xfrm>
            <a:off x="822960" y="2240280"/>
            <a:ext cx="10545775" cy="173736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3600" b="1" dirty="0">
                <a:solidFill>
                  <a:srgbClr val="1F2328"/>
                </a:solidFill>
                <a:latin typeface="+mn-lt"/>
                <a:ea typeface="+mn-ea"/>
              </a:rPr>
              <a:t>到店讨彩头——大转盘抽奖，扫码到店天天抽</a:t>
            </a:r>
          </a:p>
        </p:txBody>
      </p:sp>
      <p:sp>
        <p:nvSpPr>
          <p:cNvPr id="4" name="cover-sub"/>
          <p:cNvSpPr txBox="1"/>
          <p:nvPr/>
        </p:nvSpPr>
        <p:spPr>
          <a:xfrm>
            <a:off x="822960" y="4114800"/>
            <a:ext cx="10545775" cy="54864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dirty="0">
                <a:solidFill>
                  <a:srgbClr val="6A737D"/>
                </a:solidFill>
                <a:latin typeface="+mn-lt"/>
                <a:ea typeface="+mn-ea"/>
              </a:rPr>
              <a:t>快消零售 · 到店</a:t>
            </a:r>
          </a:p>
        </p:txBody>
      </p:sp>
      <p:sp>
        <p:nvSpPr>
          <p:cNvPr id="5" name="cover-foot"/>
          <p:cNvSpPr txBox="1"/>
          <p:nvPr/>
        </p:nvSpPr>
        <p:spPr>
          <a:xfrm>
            <a:off x="822960" y="5806440"/>
            <a:ext cx="10545775" cy="4572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24好玩 · 2026-08-23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执行排期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graphicFrame>
        <p:nvGraphicFramePr>
          <p:cNvPr id="4" name="table"/>
          <p:cNvGraphicFramePr>
            <a:graphicFrameLocks noGrp="1"/>
          </p:cNvGraphicFramePr>
          <p:nvPr/>
        </p:nvGraphicFramePr>
        <p:xfrm>
          <a:off x="822960" y="1481328"/>
          <a:ext cx="10545775" cy="1508760"/>
        </p:xfrm>
        <a:graphic>
          <a:graphicData uri="http://schemas.openxmlformats.org/drawingml/2006/table">
            <a:tbl>
              <a:tblPr firstRow="1" bandRow="1"/>
              <a:tblGrid>
                <a:gridCol w="1476409"/>
                <a:gridCol w="1898240"/>
                <a:gridCol w="7171127"/>
              </a:tblGrid>
              <a:tr h="310896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阶段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时间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动作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预热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上线前 1-2 周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门店物料（海报/收银台立牌）与公众号预告就位，活动页提前上线做预约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引爆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活动期 7-9 天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分享解锁额外次数机制上线，配合门店导购口播引导扫码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收口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活动结束后 1 周内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导出中奖名单核对核销状态，未核销用户短信/社群提醒到店兑奖，数据复盘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10/14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取自 24好玩 线上活动的真实中位数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平台基准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graphicFrame>
        <p:nvGraphicFramePr>
          <p:cNvPr id="5" name="table"/>
          <p:cNvGraphicFramePr>
            <a:graphicFrameLocks noGrp="1"/>
          </p:cNvGraphicFramePr>
          <p:nvPr/>
        </p:nvGraphicFramePr>
        <p:xfrm>
          <a:off x="822960" y="1700784"/>
          <a:ext cx="10545775" cy="2307336"/>
        </p:xfrm>
        <a:graphic>
          <a:graphicData uri="http://schemas.openxmlformats.org/drawingml/2006/table">
            <a:tbl>
              <a:tblPr firstRow="1" bandRow="1"/>
              <a:tblGrid>
                <a:gridCol w="5272888"/>
                <a:gridCol w="2952817"/>
                <a:gridCol w="2320071"/>
              </a:tblGrid>
              <a:tr h="310896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指标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中位数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样本量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抽奖活动的总中奖率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92.5%（P25–P75 50–100）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n=231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最低一档的概率（≈头奖）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5%（P25–P75 1–20）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n=229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奖池档位数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3（P25–P75 2–4.5）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n=296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活动周期（天，含首尾）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7.5（P25–P75 5–9）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n=296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核销率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0%（P25–P75 0–0）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n=70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11/14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同行参考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card-0"/>
          <p:cNvSpPr/>
          <p:nvPr/>
        </p:nvSpPr>
        <p:spPr>
          <a:xfrm>
            <a:off x="822960" y="1481328"/>
            <a:ext cx="10545775" cy="1194816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某头部国货美妆 · 新品宠粉消消乐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fmcg-retail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同为快消零售行业的宠粉福利案例，参与量与引流数据可作为到店/引流类活动的效果参照。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https://www.24haowan.com/cases/beauty-match3</a:t>
            </a:r>
          </a:p>
        </p:txBody>
      </p:sp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12/14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上线前检查清单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bullets"/>
          <p:cNvSpPr txBox="1"/>
          <p:nvPr/>
        </p:nvSpPr>
        <p:spPr>
          <a:xfrm>
            <a:off x="822960" y="1481328"/>
            <a:ext cx="10545775" cy="2435352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 marL="266700" indent="-266700"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确认所有奖品概率之和 ≤100%，余量落到安慰奖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确认大奖库存少、主力奖库存厚，并开启库存耗尽自动替换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核对每档奖品「概率×预计人次」是否超过库存，避免中途抽空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门店已配备核销人员并完成核销工具培训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防刷奖档位、单日抽奖次数上限、公众号关注门槛均已配置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抽奖概率公示按当地法规确认合规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实物奖品（如有）已预留发货人力与地址导出流程</a:t>
            </a:r>
          </a:p>
        </p:txBody>
      </p:sp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13/14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出处与说明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bullets"/>
          <p:cNvSpPr txBox="1"/>
          <p:nvPr/>
        </p:nvSpPr>
        <p:spPr>
          <a:xfrm>
            <a:off x="822960" y="1481328"/>
            <a:ext cx="10545775" cy="17526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 marL="266700" indent="-266700"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在线版：https://www.24haowan.com/plans/fmcg-retail-footfall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改一版：https://www.24haowan.com/planner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方案来源：24好玩 方案库 · fmcg-retail-footfall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方案输入：快消零售 / 到店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生成日期：2026-08-23</a:t>
            </a:r>
          </a:p>
        </p:txBody>
      </p:sp>
      <p:sp>
        <p:nvSpPr>
          <p:cNvPr id="5" name="note"/>
          <p:cNvSpPr txBox="1"/>
          <p:nvPr/>
        </p:nvSpPr>
        <p:spPr>
          <a:xfrm>
            <a:off x="822960" y="3398520"/>
            <a:ext cx="10545775" cy="512064"/>
          </a:xfrm>
          <a:prstGeom prst="rect">
            <a:avLst/>
          </a:prstGeom>
          <a:solidFill>
            <a:srgbClr val="F6F8FA"/>
          </a:solidFill>
        </p:spPr>
        <p:txBody>
          <a:bodyPr wrap="square" lIns="146304" tIns="146304" rIns="146304" bIns="146304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本内容由 AI 生成　生成模型：Claude（Anthropic）　本方案的生成能力由 Claude（Anthropic） 提供，备案信息待补。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14/14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创意主线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paras"/>
          <p:cNvSpPr txBox="1"/>
          <p:nvPr/>
        </p:nvSpPr>
        <p:spPr>
          <a:xfrm>
            <a:off x="822960" y="1481328"/>
            <a:ext cx="10545775" cy="76504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快消零售拉动到店，转盘抽奖是全行业转化利器且门店天然有扫码场景；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用「大转盘」把抽奖包成到店福利，配安慰奖兜底，减少空手率，把线上曝光转成线下客流。</a:t>
            </a:r>
          </a:p>
        </p:txBody>
      </p:sp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2/14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玩法组合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card-0"/>
          <p:cNvSpPr/>
          <p:nvPr/>
        </p:nvSpPr>
        <p:spPr>
          <a:xfrm>
            <a:off x="822960" y="1481328"/>
            <a:ext cx="5144872" cy="1429512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大转盘抽奖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抽奖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抽奖类模板，行业适用商超，转盘视觉直观，最适合到店扫码即抽、拉动客流。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https://www.24haowan.com/games/336-dazhuanpan-choujiang</a:t>
            </a:r>
          </a:p>
        </p:txBody>
      </p:sp>
      <p:sp>
        <p:nvSpPr>
          <p:cNvPr id="5" name="card-1"/>
          <p:cNvSpPr/>
          <p:nvPr/>
        </p:nvSpPr>
        <p:spPr>
          <a:xfrm>
            <a:off x="6223864" y="1481328"/>
            <a:ext cx="5144872" cy="1429512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幸运刮刮乐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抽奖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刮刮乐即时开奖体验更轻量，可作为门店收银台旁的备选玩法，与转盘搭配做双活动测试。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https://www.24haowan.com/games/333-xingyun-guaguale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3/14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参与路径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67360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到店扫码进入活动页，关注公众号后解锁抽奖资格，每人每天限抽 1-3 次（次数与到店频次挂钩，具体次数需结合门店客流测算）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4/14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传播裂变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40538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中奖后引导分享战绩海报到朋友圈解锁额外 1 次抽奖机会，不设无上限裂变，避免非到店用户批量参与稀释奖池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5/14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防刷与风控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67360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要求关注公众号后参与，设单日抽奖次数上限，高价值奖品档位开启严格防刷等级并限制发放速度，配合黑白名单及时拉黑异常账号（拉黑前已中奖通常追不回，需活动期内持续盯防）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6/14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奖池结构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67360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大奖 1 档（数量极少，后置或指定中奖，避免开场被抽空）+ 主力奖 3-5 档（到店可核销券，承担主要转化）+ 安慰奖 1 档（小额券/积分，人人有份兜底）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7/14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预算算法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1033272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预算测算走「单次期望成本 = Σ(概率×单价) → 总预算 ≈ 单次期望成本×预计参与人次」的算法，需先确认总预算或单人期望成本上限后倒推；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注意校验每档「概率×人次」不超过库存，避免中途抽空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8/14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兑奖方式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76504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主力奖建议选自助兑奖或线下兑奖（到店出示中奖屏幕由工作人员核销），核销动作本身即到店动作；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安慰奖可用线上直达（券/积分）降低核销门槛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9/14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4haowan">
  <a:themeElements>
    <a:clrScheme name="24haowan">
      <a:dk1>
        <a:srgbClr val="1F2328"/>
      </a:dk1>
      <a:lt1>
        <a:srgbClr val="FFFFFF"/>
      </a:lt1>
      <a:dk2>
        <a:srgbClr val="3B4249"/>
      </a:dk2>
      <a:lt2>
        <a:srgbClr val="F6F8FA"/>
      </a:lt2>
      <a:accent1>
        <a:srgbClr val="FF6A00"/>
      </a:accent1>
      <a:accent2>
        <a:srgbClr val="2F6BFF"/>
      </a:accent2>
      <a:accent3>
        <a:srgbClr val="18A058"/>
      </a:accent3>
      <a:accent4>
        <a:srgbClr val="F0A020"/>
      </a:accent4>
      <a:accent5>
        <a:srgbClr val="9A6BFF"/>
      </a:accent5>
      <a:accent6>
        <a:srgbClr val="D03050"/>
      </a:accent6>
      <a:hlink>
        <a:srgbClr val="2F6BFF"/>
      </a:hlink>
      <a:folHlink>
        <a:srgbClr val="9A6BFF"/>
      </a:folHlink>
    </a:clrScheme>
    <a:fontScheme name="24haowan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24haowan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快消零售到店活动方案</dc:title>
  <dc:creator>24好玩</dc:creator>
  <cp:lastModifiedBy>24好玩</cp:lastModifiedBy>
  <dcterms:created xsi:type="dcterms:W3CDTF">2026-08-23T00:00:00Z</dcterms:created>
</cp:coreProperties>
</file>