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1695" cy="6858000"/>
  <p:notesSz cx="6858000" cy="12191695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theme" Target="theme/them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le"/>
          <p:cNvSpPr/>
          <p:nvPr/>
        </p:nvSpPr>
        <p:spPr>
          <a:xfrm>
            <a:off x="822960" y="1874520"/>
            <a:ext cx="1005840" cy="64008"/>
          </a:xfrm>
          <a:prstGeom prst="rect">
            <a:avLst/>
          </a:prstGeom>
          <a:solidFill>
            <a:srgbClr val="FF6A00"/>
          </a:solidFill>
          <a:ln>
            <a:noFill/>
          </a:ln>
        </p:spPr>
        <p:txBody>
          <a:bodyPr/>
          <a:lstStyle/>
          <a:p/>
        </p:txBody>
      </p:sp>
      <p:sp>
        <p:nvSpPr>
          <p:cNvPr id="3" name="cover-title"/>
          <p:cNvSpPr txBox="1"/>
          <p:nvPr/>
        </p:nvSpPr>
        <p:spPr>
          <a:xfrm>
            <a:off x="822960" y="2240280"/>
            <a:ext cx="10545775" cy="173736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3600" b="1" dirty="0">
                <a:solidFill>
                  <a:srgbClr val="1F2328"/>
                </a:solidFill>
                <a:latin typeface="+mn-lt"/>
                <a:ea typeface="+mn-ea"/>
              </a:rPr>
              <a:t>每日签到闯关，答对拿红包，越玩越活跃</a:t>
            </a:r>
          </a:p>
        </p:txBody>
      </p:sp>
      <p:sp>
        <p:nvSpPr>
          <p:cNvPr id="4" name="cover-sub"/>
          <p:cNvSpPr txBox="1"/>
          <p:nvPr/>
        </p:nvSpPr>
        <p:spPr>
          <a:xfrm>
            <a:off x="822960" y="4114800"/>
            <a:ext cx="10545775" cy="54864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dirty="0">
                <a:solidFill>
                  <a:srgbClr val="6A737D"/>
                </a:solidFill>
                <a:latin typeface="+mn-lt"/>
                <a:ea typeface="+mn-ea"/>
              </a:rPr>
              <a:t>互联网平台 · 促活</a:t>
            </a:r>
          </a:p>
        </p:txBody>
      </p:sp>
      <p:sp>
        <p:nvSpPr>
          <p:cNvPr id="5" name="cover-foot"/>
          <p:cNvSpPr txBox="1"/>
          <p:nvPr/>
        </p:nvSpPr>
        <p:spPr>
          <a:xfrm>
            <a:off x="822960" y="5806440"/>
            <a:ext cx="10545775" cy="4572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24好玩 · 2026-08-23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执行排期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4" name="table"/>
          <p:cNvGraphicFramePr>
            <a:graphicFrameLocks noGrp="1"/>
          </p:cNvGraphicFramePr>
          <p:nvPr/>
        </p:nvGraphicFramePr>
        <p:xfrm>
          <a:off x="822960" y="1481328"/>
          <a:ext cx="10545775" cy="1978152"/>
        </p:xfrm>
        <a:graphic>
          <a:graphicData uri="http://schemas.openxmlformats.org/drawingml/2006/table">
            <a:tbl>
              <a:tblPr firstRow="1" bandRow="1"/>
              <a:tblGrid>
                <a:gridCol w="1476409"/>
                <a:gridCol w="1898240"/>
                <a:gridCol w="7171127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阶段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时间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动作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预热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上线前 3-5 天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预告文案铺渠道，活动页提前上线做入口预约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引爆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活动期（建议参照周期基准约 7-8 天为一轮，可循环开轮）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每日更新题目，分享加成机制持续开放，可设周中/周末翻倍时段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收口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每轮结束后 1-2 天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导出参与与中奖数据，复盘留存与分享转化，筹备下一轮题库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10/14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取自 24好玩 线上活动的真实中位数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平台基准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graphicFrame>
        <p:nvGraphicFramePr>
          <p:cNvPr id="5" name="table"/>
          <p:cNvGraphicFramePr>
            <a:graphicFrameLocks noGrp="1"/>
          </p:cNvGraphicFramePr>
          <p:nvPr/>
        </p:nvGraphicFramePr>
        <p:xfrm>
          <a:off x="822960" y="1700784"/>
          <a:ext cx="10545775" cy="1109472"/>
        </p:xfrm>
        <a:graphic>
          <a:graphicData uri="http://schemas.openxmlformats.org/drawingml/2006/table">
            <a:tbl>
              <a:tblPr firstRow="1" bandRow="1"/>
              <a:tblGrid>
                <a:gridCol w="5272888"/>
                <a:gridCol w="2952817"/>
                <a:gridCol w="2320071"/>
              </a:tblGrid>
              <a:tr h="310896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指标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中位数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300" b="1" dirty="0">
                          <a:solidFill>
                            <a:srgbClr val="6A737D"/>
                          </a:solidFill>
                          <a:latin typeface="+mn-lt"/>
                          <a:ea typeface="+mn-ea"/>
                        </a:rPr>
                        <a:t>样本量</a:t>
                      </a:r>
                    </a:p>
                  </a:txBody>
                  <a:tcPr marL="109728" marR="109728" marT="73152" marB="73152" anchor="t">
                    <a:solidFill>
                      <a:srgbClr val="F6F8FA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抽奖活动的总中奖率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86.3%（P25–P75 30–100）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n=34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活动周期（天，含首尾）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8（P25–P75 4–9）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2000"/>
                        </a:lnSpc>
                        <a:buNone/>
                      </a:pPr>
                      <a:r>
                        <a:rPr lang="zh-CN" altLang="en-US" sz="1400" dirty="0">
                          <a:solidFill>
                            <a:srgbClr val="3B4249"/>
                          </a:solidFill>
                          <a:latin typeface="+mn-lt"/>
                          <a:ea typeface="+mn-ea"/>
                        </a:rPr>
                        <a:t>n=45</a:t>
                      </a:r>
                    </a:p>
                  </a:txBody>
                  <a:tcPr marL="109728" marR="109728" marT="73152" marB="73152" anchor="t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11/14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同行参考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10545775" cy="1194816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花生FM · 粤闯越勇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internet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同为互联网平台，答题闯关模板跑出查看16万+、参与2.5万+的量级，可作为促活玩法可行性参考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https://www.24haowan.com/cases/huashengfm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12/14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上线前检查清单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209397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确认题库每日更新排期，避免重复题目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确认防刷等级已开启，分享加成设上限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确认奖品库存已开启抽完自动补充/替换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确认红包/积分档位概率之和≤100%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确认参与需关注公众号/登录门槛已生效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确认分享海报文案与素材已生成并测试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13/14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出处与说明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bullets"/>
          <p:cNvSpPr txBox="1"/>
          <p:nvPr/>
        </p:nvSpPr>
        <p:spPr>
          <a:xfrm>
            <a:off x="822960" y="1481328"/>
            <a:ext cx="10545775" cy="17526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 marL="266700" indent="-266700"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在线版：https://www.24haowan.com/plans/internet-engagement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改一版：https://www.24haowan.com/planner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方案来源：24好玩 方案库 · internet-engagement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方案输入：互联网平台 / 促活</a:t>
            </a:r>
          </a:p>
          <a:p>
            <a:pPr algn="l" marL="266700" indent="-266700">
              <a:spcBef>
                <a:spcPts val="500"/>
              </a:spcBef>
              <a:lnSpc>
                <a:spcPct val="132000"/>
              </a:lnSpc>
              <a:buClr>
                <a:srgbClr val="FF6A00"/>
              </a:buClr>
              <a:buFont typeface="Arial"/>
              <a:buChar char="•"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生成日期：2026-08-23</a:t>
            </a:r>
          </a:p>
        </p:txBody>
      </p:sp>
      <p:sp>
        <p:nvSpPr>
          <p:cNvPr id="5" name="note"/>
          <p:cNvSpPr txBox="1"/>
          <p:nvPr/>
        </p:nvSpPr>
        <p:spPr>
          <a:xfrm>
            <a:off x="822960" y="3398520"/>
            <a:ext cx="10545775" cy="512064"/>
          </a:xfrm>
          <a:prstGeom prst="rect">
            <a:avLst/>
          </a:prstGeom>
          <a:solidFill>
            <a:srgbClr val="F6F8FA"/>
          </a:solidFill>
        </p:spPr>
        <p:txBody>
          <a:bodyPr wrap="square" lIns="146304" tIns="146304" rIns="146304" bIns="146304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本内容由 AI 生成　生成模型：Claude（Anthropic）　本方案的生成能力由 Claude（Anthropic） 提供，备案信息待补。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14/14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创意主线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paras"/>
          <p:cNvSpPr txBox="1"/>
          <p:nvPr/>
        </p:nvSpPr>
        <p:spPr>
          <a:xfrm>
            <a:off x="822960" y="1481328"/>
            <a:ext cx="10545775" cy="103327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互联网平台的核心诉求是促活而非拉新，答题闯关类玩法天然契合——每日一题的节奏能培养固定打开习惯，配合红包即时反馈，比纯签到更有内容黏性；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行业内已有音频平台用同类玩法验证过量级。</a:t>
            </a:r>
          </a:p>
        </p:txBody>
      </p:sp>
      <p:sp>
        <p:nvSpPr>
          <p:cNvPr id="5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2/14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822960" y="566928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玩法组合</a:t>
            </a:r>
          </a:p>
        </p:txBody>
      </p:sp>
      <p:sp>
        <p:nvSpPr>
          <p:cNvPr id="3" name="rule"/>
          <p:cNvSpPr/>
          <p:nvPr/>
        </p:nvSpPr>
        <p:spPr>
          <a:xfrm>
            <a:off x="822960" y="1261872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4" name="card-0"/>
          <p:cNvSpPr/>
          <p:nvPr/>
        </p:nvSpPr>
        <p:spPr>
          <a:xfrm>
            <a:off x="822960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最强大脑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问答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答题闯关直接绑定促活目标，每日更新题目给用户固定回访理由，同类互联网平台已验证可跑出量级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https://www.24haowan.com/games/337-zuiqiangdanao</a:t>
            </a:r>
          </a:p>
        </p:txBody>
      </p:sp>
      <p:sp>
        <p:nvSpPr>
          <p:cNvPr id="5" name="card-1"/>
          <p:cNvSpPr/>
          <p:nvPr/>
        </p:nvSpPr>
        <p:spPr>
          <a:xfrm>
            <a:off x="4423562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大转盘抽奖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大转盘作为签到/答题后的抽奖出口，用户完成动作后有明确反馈与领取环节，适合日常常驻的促活场景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https://www.24haowan.com/games/336-dazhuanpan-choujiang</a:t>
            </a:r>
          </a:p>
        </p:txBody>
      </p:sp>
      <p:sp>
        <p:nvSpPr>
          <p:cNvPr id="6" name="card-2"/>
          <p:cNvSpPr/>
          <p:nvPr/>
        </p:nvSpPr>
        <p:spPr>
          <a:xfrm>
            <a:off x="8024165" y="1481328"/>
            <a:ext cx="3344570" cy="1664208"/>
          </a:xfrm>
          <a:prstGeom prst="roundRect">
            <a:avLst>
              <a:gd name="adj" fmla="val 6000"/>
            </a:avLst>
          </a:prstGeom>
          <a:solidFill>
            <a:srgbClr val="F6F8FA"/>
          </a:solidFill>
          <a:ln w="9525">
            <a:solidFill>
              <a:srgbClr val="E4E8EC"/>
            </a:solidFill>
          </a:ln>
        </p:spPr>
        <p:txBody>
          <a:bodyPr wrap="square" lIns="219456" tIns="182880" rIns="219456" bIns="18288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700" b="1" dirty="0">
                <a:solidFill>
                  <a:srgbClr val="1F2328"/>
                </a:solidFill>
                <a:latin typeface="+mn-lt"/>
                <a:ea typeface="+mn-ea"/>
              </a:rPr>
              <a:t>幸运刮刮乐</a:t>
            </a:r>
          </a:p>
          <a:p>
            <a:pPr algn="l">
              <a:spcBef>
                <a:spcPts val="200"/>
              </a:spcBef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6A737D"/>
                </a:solidFill>
                <a:latin typeface="+mn-lt"/>
                <a:ea typeface="+mn-ea"/>
              </a:rPr>
              <a:t>抽奖</a:t>
            </a:r>
          </a:p>
          <a:p>
            <a:pPr algn="l">
              <a:spcBef>
                <a:spcPts val="500"/>
              </a:spcBef>
              <a:lnSpc>
                <a:spcPct val="132000"/>
              </a:lnSpc>
              <a:buNone/>
            </a:pPr>
            <a:r>
              <a:rPr lang="zh-CN" altLang="en-US" sz="1400" dirty="0">
                <a:solidFill>
                  <a:srgbClr val="3B4249"/>
                </a:solidFill>
                <a:latin typeface="+mn-lt"/>
                <a:ea typeface="+mn-ea"/>
              </a:rPr>
              <a:t>刮刮乐轻量、单次耗时短，适合作为每日登录奖励的即时反馈，降低参与门槛</a:t>
            </a:r>
          </a:p>
          <a:p>
            <a:pPr algn="l">
              <a:spcBef>
                <a:spcPts val="400"/>
              </a:spcBef>
              <a:lnSpc>
                <a:spcPct val="132000"/>
              </a:lnSpc>
              <a:buNone/>
            </a:pPr>
            <a:r>
              <a:rPr lang="zh-CN" altLang="en-US" sz="1100" dirty="0">
                <a:solidFill>
                  <a:srgbClr val="6A737D"/>
                </a:solidFill>
                <a:latin typeface="+mn-lt"/>
                <a:ea typeface="+mn-ea"/>
              </a:rPr>
              <a:t>https://www.24haowan.com/games/333-xingyun-guaguale</a:t>
            </a:r>
          </a:p>
        </p:txBody>
      </p:sp>
      <p:sp>
        <p:nvSpPr>
          <p:cNvPr id="7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3/14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参与路径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每日首次打开活动页即可答题/签到，完成后获得 1 次抽奖机会；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连续登录可累加机会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4/14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传播裂变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答对全部题目或连续签到可生成成绩/战绩海报，分享给好友可额外获得 1 次抽奖机会（设单人分享加成上限，防止刷分享）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5/14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活动机制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防刷与风控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11247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要求关注公众号或平台账号登录后参与；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设每日参与次数上限与单人分享加成上限；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高价值红包档位开启防刷严格档位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6/14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奖池结构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67360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大奖（红包/积分大额档，极少库存，指定中奖或后置投放）+ 主力奖（小额红包/积分，承担日常大部分发放）+ 安慰奖（保底积分，避免空手）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7/14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预算算法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按预计日活人次估算单次期望成本 = Σ(概率×奖品单价)，总预算 = 单次期望成本 × 预计参与人次；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平台无金额数据，具体单价与预算需结合自有积分体系核算，不给出具体数字结论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8/14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yebrow"/>
          <p:cNvSpPr txBox="1"/>
          <p:nvPr/>
        </p:nvSpPr>
        <p:spPr>
          <a:xfrm>
            <a:off x="822960" y="475488"/>
            <a:ext cx="10545775" cy="27432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200" dirty="0">
                <a:solidFill>
                  <a:srgbClr val="FF6A00"/>
                </a:solidFill>
                <a:latin typeface="+mn-lt"/>
                <a:ea typeface="+mn-ea"/>
              </a:rPr>
              <a:t>奖池与预算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822960" y="786384"/>
            <a:ext cx="10545775" cy="603504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2400" b="1" dirty="0">
                <a:solidFill>
                  <a:srgbClr val="1F2328"/>
                </a:solidFill>
                <a:latin typeface="+mn-lt"/>
                <a:ea typeface="+mn-ea"/>
              </a:rPr>
              <a:t>兑奖方式</a:t>
            </a:r>
          </a:p>
        </p:txBody>
      </p:sp>
      <p:sp>
        <p:nvSpPr>
          <p:cNvPr id="4" name="rule"/>
          <p:cNvSpPr/>
          <p:nvPr/>
        </p:nvSpPr>
        <p:spPr>
          <a:xfrm>
            <a:off x="822960" y="1481328"/>
            <a:ext cx="10545775" cy="12802"/>
          </a:xfrm>
          <a:prstGeom prst="rect">
            <a:avLst/>
          </a:prstGeom>
          <a:solidFill>
            <a:srgbClr val="E4E8EC"/>
          </a:solidFill>
          <a:ln>
            <a:noFill/>
          </a:ln>
        </p:spPr>
        <p:txBody>
          <a:bodyPr/>
          <a:lstStyle/>
          <a:p/>
        </p:txBody>
      </p:sp>
      <p:sp>
        <p:nvSpPr>
          <p:cNvPr id="5" name="paras"/>
          <p:cNvSpPr txBox="1"/>
          <p:nvPr/>
        </p:nvSpPr>
        <p:spPr>
          <a:xfrm>
            <a:off x="822960" y="1700784"/>
            <a:ext cx="10545775" cy="76504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红包/积分类走线上直达，无需核销，适合纯活跃场景；</a:t>
            </a:r>
          </a:p>
          <a:p>
            <a:pPr algn="l">
              <a:spcBef>
                <a:spcPts val="700"/>
              </a:spcBef>
              <a:lnSpc>
                <a:spcPct val="132000"/>
              </a:lnSpc>
              <a:buNone/>
            </a:pPr>
            <a:r>
              <a:rPr lang="zh-CN" altLang="en-US" sz="1600" dirty="0">
                <a:solidFill>
                  <a:srgbClr val="3B4249"/>
                </a:solidFill>
                <a:latin typeface="+mn-lt"/>
                <a:ea typeface="+mn-ea"/>
              </a:rPr>
              <a:t>如需承接私域可加公众号兑奖引导</a:t>
            </a:r>
          </a:p>
        </p:txBody>
      </p:sp>
      <p:sp>
        <p:nvSpPr>
          <p:cNvPr id="6" name="pager"/>
          <p:cNvSpPr txBox="1"/>
          <p:nvPr/>
        </p:nvSpPr>
        <p:spPr>
          <a:xfrm>
            <a:off x="822960" y="6272784"/>
            <a:ext cx="10545775" cy="310896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6A737D"/>
                </a:solidFill>
                <a:latin typeface="+mn-lt"/>
                <a:ea typeface="+mn-ea"/>
              </a:rPr>
              <a:t>24好玩　9/14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4haowan">
  <a:themeElements>
    <a:clrScheme name="24haowan">
      <a:dk1>
        <a:srgbClr val="1F2328"/>
      </a:dk1>
      <a:lt1>
        <a:srgbClr val="FFFFFF"/>
      </a:lt1>
      <a:dk2>
        <a:srgbClr val="3B4249"/>
      </a:dk2>
      <a:lt2>
        <a:srgbClr val="F6F8FA"/>
      </a:lt2>
      <a:accent1>
        <a:srgbClr val="FF6A00"/>
      </a:accent1>
      <a:accent2>
        <a:srgbClr val="2F6BFF"/>
      </a:accent2>
      <a:accent3>
        <a:srgbClr val="18A058"/>
      </a:accent3>
      <a:accent4>
        <a:srgbClr val="F0A020"/>
      </a:accent4>
      <a:accent5>
        <a:srgbClr val="9A6BFF"/>
      </a:accent5>
      <a:accent6>
        <a:srgbClr val="D03050"/>
      </a:accent6>
      <a:hlink>
        <a:srgbClr val="2F6BFF"/>
      </a:hlink>
      <a:folHlink>
        <a:srgbClr val="9A6BFF"/>
      </a:folHlink>
    </a:clrScheme>
    <a:fontScheme name="24haowan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24haowan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互联网平台促活活动方案</dc:title>
  <dc:creator>24好玩</dc:creator>
  <cp:lastModifiedBy>24好玩</cp:lastModifiedBy>
  <dcterms:created xsi:type="dcterms:W3CDTF">2026-08-23T00:00:00Z</dcterms:created>
</cp:coreProperties>
</file>